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7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8" r:id="rId13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edio 2 - Énfasis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22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accent1"/>
          </a:solidFill>
          <a:ln w="12700">
            <a:solidFill>
              <a:srgbClr val="FFFFFF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09980" y="882376"/>
            <a:ext cx="9966960" cy="2926080"/>
          </a:xfrm>
        </p:spPr>
        <p:txBody>
          <a:bodyPr anchor="b">
            <a:normAutofit/>
          </a:bodyPr>
          <a:lstStyle>
            <a:lvl1pPr algn="ctr">
              <a:lnSpc>
                <a:spcPct val="85000"/>
              </a:lnSpc>
              <a:defRPr sz="7200" b="1" cap="all" baseline="0">
                <a:solidFill>
                  <a:srgbClr val="FFFFFF"/>
                </a:solidFill>
              </a:defRPr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709530" y="3869634"/>
            <a:ext cx="8767860" cy="1388165"/>
          </a:xfrm>
        </p:spPr>
        <p:txBody>
          <a:bodyPr>
            <a:normAutofit/>
          </a:bodyPr>
          <a:lstStyle>
            <a:lvl1pPr marL="0" indent="0" algn="ctr">
              <a:buNone/>
              <a:defRPr sz="2200">
                <a:solidFill>
                  <a:srgbClr val="FFFFFF"/>
                </a:solidFill>
              </a:defRPr>
            </a:lvl1pPr>
            <a:lvl2pPr marL="457200" indent="0" algn="ctr">
              <a:buNone/>
              <a:defRPr sz="2200"/>
            </a:lvl2pPr>
            <a:lvl3pPr marL="914400" indent="0" algn="ctr">
              <a:buNone/>
              <a:defRPr sz="2200"/>
            </a:lvl3pPr>
            <a:lvl4pPr marL="1371600" indent="0" algn="ctr">
              <a:buNone/>
              <a:defRPr sz="2000"/>
            </a:lvl4pPr>
            <a:lvl5pPr marL="1828800" indent="0" algn="ctr">
              <a:buNone/>
              <a:defRPr sz="2000"/>
            </a:lvl5pPr>
            <a:lvl6pPr marL="2286000" indent="0" algn="ctr">
              <a:buNone/>
              <a:defRPr sz="2000"/>
            </a:lvl6pPr>
            <a:lvl7pPr marL="2743200" indent="0" algn="ctr">
              <a:buNone/>
              <a:defRPr sz="2000"/>
            </a:lvl7pPr>
            <a:lvl8pPr marL="3200400" indent="0" algn="ctr">
              <a:buNone/>
              <a:defRPr sz="2000"/>
            </a:lvl8pPr>
            <a:lvl9pPr marL="3657600" indent="0" algn="ctr">
              <a:buNone/>
              <a:defRPr sz="2000"/>
            </a:lvl9pPr>
          </a:lstStyle>
          <a:p>
            <a:r>
              <a:rPr lang="es-ES"/>
              <a:t>Haga clic para modificar el estilo de subtítulo del patrón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978660" y="3733800"/>
            <a:ext cx="8229601" cy="0"/>
          </a:xfrm>
          <a:prstGeom prst="line">
            <a:avLst/>
          </a:prstGeom>
          <a:ln>
            <a:solidFill>
              <a:srgbClr val="FFFFFF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8696926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328035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762000"/>
            <a:ext cx="2324100" cy="5410200"/>
          </a:xfrm>
        </p:spPr>
        <p:txBody>
          <a:bodyPr vert="eaVert"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143000" y="762000"/>
            <a:ext cx="7429500" cy="5410200"/>
          </a:xfrm>
        </p:spPr>
        <p:txBody>
          <a:bodyPr vert="eaVert"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258464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73860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06424" y="1173575"/>
            <a:ext cx="9966960" cy="2926080"/>
          </a:xfrm>
        </p:spPr>
        <p:txBody>
          <a:bodyPr anchor="b">
            <a:noAutofit/>
          </a:bodyPr>
          <a:lstStyle>
            <a:lvl1pPr algn="ctr">
              <a:lnSpc>
                <a:spcPct val="85000"/>
              </a:lnSpc>
              <a:defRPr sz="7200" b="0" cap="all" baseline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709928" y="4154520"/>
            <a:ext cx="8769096" cy="1363806"/>
          </a:xfrm>
        </p:spPr>
        <p:txBody>
          <a:bodyPr anchor="t">
            <a:normAutofit/>
          </a:bodyPr>
          <a:lstStyle>
            <a:lvl1pPr marL="0" indent="0" algn="ctr">
              <a:buNone/>
              <a:defRPr sz="2200">
                <a:solidFill>
                  <a:schemeClr val="accent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1981200" y="4020408"/>
            <a:ext cx="8229601" cy="0"/>
          </a:xfrm>
          <a:prstGeom prst="line">
            <a:avLst/>
          </a:prstGeom>
          <a:ln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681538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43000" y="2057399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67612" y="2057400"/>
            <a:ext cx="4754880" cy="402336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11441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01511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43000" y="2721483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269173" y="1999032"/>
            <a:ext cx="4754880" cy="777240"/>
          </a:xfrm>
        </p:spPr>
        <p:txBody>
          <a:bodyPr anchor="ctr"/>
          <a:lstStyle>
            <a:lvl1pPr marL="0" indent="0">
              <a:spcBef>
                <a:spcPts val="0"/>
              </a:spcBef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69173" y="2719322"/>
            <a:ext cx="4754880" cy="338328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8316232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5495587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4274730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852159" y="1097280"/>
            <a:ext cx="5212080" cy="46634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301752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77420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43000" y="1097280"/>
            <a:ext cx="3931920" cy="1737360"/>
          </a:xfrm>
        </p:spPr>
        <p:txBody>
          <a:bodyPr anchor="b">
            <a:noAutofit/>
          </a:bodyPr>
          <a:lstStyle>
            <a:lvl1pPr>
              <a:lnSpc>
                <a:spcPct val="90000"/>
              </a:lnSpc>
              <a:defRPr sz="4000" b="0"/>
            </a:lvl1pPr>
          </a:lstStyle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413248" y="1069847"/>
            <a:ext cx="6099048" cy="4800600"/>
          </a:xfrm>
        </p:spPr>
        <p:txBody>
          <a:bodyPr lIns="274320" tIns="182880" anchor="t">
            <a:normAutofit/>
          </a:bodyPr>
          <a:lstStyle>
            <a:lvl1pPr marL="0" indent="0">
              <a:buNone/>
              <a:defRPr sz="28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s-ES"/>
              <a:t>Haga clic en el icono para agregar una imagen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43000" y="2834640"/>
            <a:ext cx="3931920" cy="2880360"/>
          </a:xfrm>
        </p:spPr>
        <p:txBody>
          <a:bodyPr>
            <a:normAutofit/>
          </a:bodyPr>
          <a:lstStyle>
            <a:lvl1pPr marL="0" indent="0">
              <a:lnSpc>
                <a:spcPct val="100000"/>
              </a:lnSpc>
              <a:spcBef>
                <a:spcPts val="1000"/>
              </a:spcBef>
              <a:buNone/>
              <a:defRPr sz="17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/>
              <a:t>Haga clic para modificar los estilos de texto del patrón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31227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>
            <a:spLocks noChangeAspect="1"/>
          </p:cNvSpPr>
          <p:nvPr/>
        </p:nvSpPr>
        <p:spPr>
          <a:xfrm>
            <a:off x="231140" y="243840"/>
            <a:ext cx="11724640" cy="6377939"/>
          </a:xfrm>
          <a:prstGeom prst="rect">
            <a:avLst/>
          </a:prstGeom>
          <a:solidFill>
            <a:schemeClr val="bg1"/>
          </a:solidFill>
          <a:ln w="12700"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143000" y="609600"/>
            <a:ext cx="9875520" cy="135636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/>
              <a:t>Haga clic para modificar el estilo de título del patrón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43000" y="2057400"/>
            <a:ext cx="9872871" cy="40386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/>
              <a:t>Haga clic para modificar los estilos de texto del patrón</a:t>
            </a:r>
          </a:p>
          <a:p>
            <a:pPr lvl="1"/>
            <a:r>
              <a:rPr lang="es-ES"/>
              <a:t>Segundo nivel</a:t>
            </a:r>
          </a:p>
          <a:p>
            <a:pPr lvl="2"/>
            <a:r>
              <a:rPr lang="es-ES"/>
              <a:t>Tercer nivel</a:t>
            </a:r>
          </a:p>
          <a:p>
            <a:pPr lvl="3"/>
            <a:r>
              <a:rPr lang="es-ES"/>
              <a:t>Cuarto nivel</a:t>
            </a:r>
          </a:p>
          <a:p>
            <a:pPr lvl="4"/>
            <a:r>
              <a:rPr lang="es-ES"/>
              <a:t>Quinto nivel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142996" y="6223828"/>
            <a:ext cx="23290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accent1"/>
                </a:solidFill>
              </a:defRPr>
            </a:lvl1pPr>
          </a:lstStyle>
          <a:p>
            <a:fld id="{E3F8C0BE-441D-4887-9E3D-855829E7F6E8}" type="datetimeFigureOut">
              <a:rPr lang="en-US" smtClean="0"/>
              <a:t>4/16/2020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949148" y="6223828"/>
            <a:ext cx="4717774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329530" y="6223828"/>
            <a:ext cx="170621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fld id="{DF3F7CF4-BC2E-4C63-A7A4-189559F531EB}" type="slidenum">
              <a:rPr lang="en-US" smtClean="0"/>
              <a:t>‹Nº›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9388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8" r:id="rId1"/>
    <p:sldLayoutId id="2147483679" r:id="rId2"/>
    <p:sldLayoutId id="2147483680" r:id="rId3"/>
    <p:sldLayoutId id="2147483681" r:id="rId4"/>
    <p:sldLayoutId id="2147483682" r:id="rId5"/>
    <p:sldLayoutId id="2147483683" r:id="rId6"/>
    <p:sldLayoutId id="2147483684" r:id="rId7"/>
    <p:sldLayoutId id="2147483685" r:id="rId8"/>
    <p:sldLayoutId id="2147483686" r:id="rId9"/>
    <p:sldLayoutId id="2147483687" r:id="rId10"/>
    <p:sldLayoutId id="2147483688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228600" indent="-182880" algn="l" defTabSz="914400" rtl="0" eaLnBrk="1" latinLnBrk="0" hangingPunct="1">
        <a:lnSpc>
          <a:spcPct val="90000"/>
        </a:lnSpc>
        <a:spcBef>
          <a:spcPts val="1400"/>
        </a:spcBef>
        <a:buClr>
          <a:schemeClr val="accent1"/>
        </a:buClr>
        <a:buSzPct val="80000"/>
        <a:buFont typeface="Corbel" pitchFamily="34" charset="0"/>
        <a:buChar char="•"/>
        <a:defRPr sz="2200" kern="1200">
          <a:solidFill>
            <a:schemeClr val="accent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2000" kern="1200">
          <a:solidFill>
            <a:schemeClr val="accent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8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280160" indent="-18288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5pPr>
      <a:lvl6pPr marL="16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6pPr>
      <a:lvl7pPr marL="19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7pPr>
      <a:lvl8pPr marL="22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8pPr>
      <a:lvl9pPr marL="2500000" indent="-22860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SzPct val="80000"/>
        <a:buFont typeface="Corbel" pitchFamily="34" charset="0"/>
        <a:buChar char="•"/>
        <a:defRPr sz="1600" kern="1200">
          <a:solidFill>
            <a:schemeClr val="accent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hyperlink" Target="https://www.euston96.com/utilidad/" TargetMode="Externa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>
            <a:extLst>
              <a:ext uri="{FF2B5EF4-FFF2-40B4-BE49-F238E27FC236}">
                <a16:creationId xmlns:a16="http://schemas.microsoft.com/office/drawing/2014/main" id="{AE185C50-2602-4586-A32C-B426997F76AF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309490" y="649358"/>
            <a:ext cx="10424771" cy="2491408"/>
          </a:xfrm>
        </p:spPr>
        <p:txBody>
          <a:bodyPr/>
          <a:lstStyle/>
          <a:p>
            <a:pPr algn="ctr"/>
            <a:r>
              <a:rPr lang="es-CL" sz="8000" b="1" dirty="0">
                <a:solidFill>
                  <a:schemeClr val="tx1"/>
                </a:solidFill>
                <a:latin typeface="Algerian" panose="04020705040A02060702" pitchFamily="82" charset="0"/>
              </a:rPr>
              <a:t>GUIA DE AUTO APRENDIZAJE </a:t>
            </a:r>
            <a:endParaRPr lang="en-US" sz="8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3" name="Subtítulo 2">
            <a:extLst>
              <a:ext uri="{FF2B5EF4-FFF2-40B4-BE49-F238E27FC236}">
                <a16:creationId xmlns:a16="http://schemas.microsoft.com/office/drawing/2014/main" id="{36EE9B01-BE29-4F2A-99C9-A98E50DBD321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95130" y="3429001"/>
            <a:ext cx="10972800" cy="2322442"/>
          </a:xfrm>
        </p:spPr>
        <p:txBody>
          <a:bodyPr>
            <a:noAutofit/>
          </a:bodyPr>
          <a:lstStyle/>
          <a:p>
            <a:r>
              <a:rPr lang="es-CL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MUNDO NARRATIVO, TIPOS DE NARRADORES </a:t>
            </a:r>
          </a:p>
          <a:p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8° AÑO BASICO   AÑO 2020 </a:t>
            </a:r>
          </a:p>
          <a:p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Profesora: Luisa Sanchez Contreras </a:t>
            </a:r>
          </a:p>
          <a:p>
            <a:r>
              <a:rPr lang="en-US" sz="3600" b="1" dirty="0" err="1">
                <a:solidFill>
                  <a:schemeClr val="tx1"/>
                </a:solidFill>
                <a:latin typeface="Algerian" panose="04020705040A02060702" pitchFamily="82" charset="0"/>
              </a:rPr>
              <a:t>Lengua</a:t>
            </a:r>
            <a:r>
              <a:rPr lang="en-US" sz="3600" b="1" dirty="0">
                <a:solidFill>
                  <a:schemeClr val="tx1"/>
                </a:solidFill>
                <a:latin typeface="Algerian" panose="04020705040A02060702" pitchFamily="82" charset="0"/>
              </a:rPr>
              <a:t> y literatura</a:t>
            </a:r>
          </a:p>
          <a:p>
            <a:pPr algn="l"/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0894423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1" y="331304"/>
            <a:ext cx="11516138" cy="5840896"/>
          </a:xfrm>
        </p:spPr>
        <p:txBody>
          <a:bodyPr>
            <a:normAutofit/>
          </a:bodyPr>
          <a:lstStyle/>
          <a:p>
            <a:pPr marL="45720" indent="0" algn="ctr">
              <a:buNone/>
            </a:pPr>
            <a:r>
              <a:rPr lang="en-US" sz="4400" b="1" dirty="0">
                <a:solidFill>
                  <a:schemeClr val="tx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Importancia del género narrativo</a:t>
            </a:r>
          </a:p>
          <a:p>
            <a:pPr lvl="0"/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 género narrativo es relevante ya que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es una herramienta muy útil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a la hora de expresarnos, tanto verbal como a la hora de escribir, en la actualidad la mayoría de las personas utilizan 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la narrativa de manera cotidiana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para 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comunicarse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de diversas maneras entre amistades y demás, aunado a ello se utiliza esta herramienta en periódicos, revistas, programas de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radio, libros, enciclopedias, novelas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entre otras cosas que son de </a:t>
            </a:r>
            <a:r>
              <a:rPr lang="es-CL" sz="3600" b="1" u="sng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  <a:hlinkClick r:id="rId2">
                  <a:extLst>
                    <a:ext uri="{A12FA001-AC4F-418D-AE19-62706E023703}">
                      <ahyp:hlinkClr xmlns:ahyp="http://schemas.microsoft.com/office/drawing/2018/hyperlinkcolor" val="tx"/>
                    </a:ext>
                  </a:extLst>
                </a:hlinkClick>
              </a:rPr>
              <a:t>utilidad</a:t>
            </a:r>
            <a:r>
              <a:rPr lang="es-CL" sz="36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para el crecimiento progresivo de una</a:t>
            </a: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cultura o sociedad.</a:t>
            </a:r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en-US" sz="36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228855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37931" y="331304"/>
            <a:ext cx="11516138" cy="5840896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>
              <a:buNone/>
            </a:pPr>
            <a:r>
              <a:rPr lang="es-CL" sz="6600" b="1" dirty="0">
                <a:solidFill>
                  <a:schemeClr val="tx1"/>
                </a:solidFill>
                <a:latin typeface="Algerian" panose="04020705040A02060702" pitchFamily="82" charset="0"/>
                <a:cs typeface="Arial" panose="020B0604020202020204" pitchFamily="34" charset="0"/>
              </a:rPr>
              <a:t>QUERIDOS ESTUDIANTES: </a:t>
            </a:r>
          </a:p>
          <a:p>
            <a:pPr marL="45720" indent="0">
              <a:buNone/>
            </a:pPr>
            <a:endParaRPr lang="es-CL" sz="4400" b="1" dirty="0">
              <a:solidFill>
                <a:schemeClr val="tx1"/>
              </a:solidFill>
              <a:latin typeface="Algerian" panose="04020705040A02060702" pitchFamily="82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en-US" sz="4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UNA VEZ QUE HAS LEIDO TU GUIA DE AUTOAPRENDIZAJE, DEBES APLICAR ESTE APRENDIZAJE  EN LA 2° GUIA DE LA LECTURA COMPLEMENTRIA</a:t>
            </a: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5785743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390939" y="-411282"/>
            <a:ext cx="11430000" cy="13627455"/>
          </a:xfrm>
        </p:spPr>
        <p:txBody>
          <a:bodyPr>
            <a:normAutofit/>
          </a:bodyPr>
          <a:lstStyle/>
          <a:p>
            <a:pPr marL="45720" indent="0">
              <a:buNone/>
            </a:pPr>
            <a:r>
              <a:rPr lang="es-CL" sz="36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s-CL" sz="2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r>
              <a:rPr lang="es-CL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marL="45720" indent="0" algn="ctr">
              <a:buNone/>
            </a:pPr>
            <a:r>
              <a:rPr lang="es-CL" sz="60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ÉXITO CON EL TRABAJO </a:t>
            </a:r>
          </a:p>
          <a:p>
            <a:pPr marL="45720" indent="0" algn="ctr">
              <a:buNone/>
            </a:pPr>
            <a:r>
              <a:rPr lang="es-CL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FELICES VACACIONES QUERIDAS Y QUERIDAS ESTUDIANTES</a:t>
            </a:r>
          </a:p>
          <a:p>
            <a:pPr marL="45720" indent="0" algn="ctr">
              <a:buNone/>
            </a:pPr>
            <a:endParaRPr lang="es-CL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s-CL" sz="4800" b="1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pic>
        <p:nvPicPr>
          <p:cNvPr id="2050" name="Picture 2" descr="Resultado de imagen para portada de libros narrativos pdf">
            <a:extLst>
              <a:ext uri="{FF2B5EF4-FFF2-40B4-BE49-F238E27FC236}">
                <a16:creationId xmlns:a16="http://schemas.microsoft.com/office/drawing/2014/main" id="{E580DA22-761F-49D1-B5EF-0A6EF68BFC7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398643" y="3710608"/>
            <a:ext cx="7103166" cy="275645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50486737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Marcador de contenido 5">
            <a:extLst>
              <a:ext uri="{FF2B5EF4-FFF2-40B4-BE49-F238E27FC236}">
                <a16:creationId xmlns:a16="http://schemas.microsoft.com/office/drawing/2014/main" id="{5D88D389-95FC-4D49-8A0C-AA0683AA4F96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677334" y="801859"/>
            <a:ext cx="9672614" cy="5239504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s-CL" dirty="0"/>
              <a:t>  </a:t>
            </a:r>
          </a:p>
          <a:p>
            <a:pPr marL="0" indent="0" algn="ctr">
              <a:buNone/>
            </a:pPr>
            <a:r>
              <a:rPr lang="es-CL" dirty="0"/>
              <a:t>   </a:t>
            </a:r>
            <a:r>
              <a:rPr lang="es-CL" sz="3200" b="1" dirty="0">
                <a:latin typeface="Algerian" panose="04020705040A02060702" pitchFamily="82" charset="0"/>
              </a:rPr>
              <a:t>¿Qué es el género narrativo?  </a:t>
            </a:r>
          </a:p>
          <a:p>
            <a:pPr marL="0" indent="0">
              <a:buNone/>
            </a:pPr>
            <a:endParaRPr lang="en-US" sz="3200" dirty="0">
              <a:latin typeface="Algerian" panose="04020705040A02060702" pitchFamily="82" charset="0"/>
            </a:endParaRPr>
          </a:p>
          <a:p>
            <a:pPr marL="0" indent="0">
              <a:buNone/>
            </a:pP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 género narrativo es un género literario que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por lo general es escrito u oral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de esta manera relatando historias o acontecimientos que pueden ser imaginarios o no, en estos por lo general se incluyen los personajes y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 describe detalladamente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 como cada uno de ellos se desenvuelve en el trascurso de lo que sería la obra, sus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sentimientos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sus </a:t>
            </a:r>
            <a:r>
              <a:rPr lang="es-ES" sz="2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pensamientos</a:t>
            </a:r>
            <a:r>
              <a:rPr lang="es-ES" sz="2800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la manera de ver las cosas y los obstáculos que lo afecten a través de esta.  </a:t>
            </a:r>
            <a:endParaRPr lang="en-US" sz="2800" dirty="0">
              <a:solidFill>
                <a:schemeClr val="tx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3412186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Marcador de contenido 2" descr="Género Narrativo 5° básico Colegio de los Sagrados Corazones - ppt ...">
            <a:extLst>
              <a:ext uri="{FF2B5EF4-FFF2-40B4-BE49-F238E27FC236}">
                <a16:creationId xmlns:a16="http://schemas.microsoft.com/office/drawing/2014/main" id="{A40DF7CE-52B8-4BEC-A294-8A9E71AC7150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9828" y="337626"/>
            <a:ext cx="11338559" cy="6161648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8152772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Tipos de narradores">
            <a:extLst>
              <a:ext uri="{FF2B5EF4-FFF2-40B4-BE49-F238E27FC236}">
                <a16:creationId xmlns:a16="http://schemas.microsoft.com/office/drawing/2014/main" id="{5497693F-267C-4DA4-9B10-A7348EDB4961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81354" y="295423"/>
            <a:ext cx="11648049" cy="6063174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033400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 descr="Punt De Vista Narrativo - Therpperelinli">
            <a:extLst>
              <a:ext uri="{FF2B5EF4-FFF2-40B4-BE49-F238E27FC236}">
                <a16:creationId xmlns:a16="http://schemas.microsoft.com/office/drawing/2014/main" id="{3CE26C1C-F399-4207-8A81-7FE6E0DF6E5E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" y="773723"/>
            <a:ext cx="11648050" cy="576775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429186150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Marcador de contenido 4" descr="Género Narrativo 5° básico Colegio de los Sagrados Corazones - ppt ...">
            <a:extLst>
              <a:ext uri="{FF2B5EF4-FFF2-40B4-BE49-F238E27FC236}">
                <a16:creationId xmlns:a16="http://schemas.microsoft.com/office/drawing/2014/main" id="{AA699FB9-8100-4C18-999C-E75D316223AD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6949" y="239152"/>
            <a:ext cx="11732454" cy="6400800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75218790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Marcador de contenido 5">
            <a:extLst>
              <a:ext uri="{FF2B5EF4-FFF2-40B4-BE49-F238E27FC236}">
                <a16:creationId xmlns:a16="http://schemas.microsoft.com/office/drawing/2014/main" id="{B0B2F5CA-2460-430F-A862-F5515EFCA033}"/>
              </a:ext>
            </a:extLst>
          </p:cNvPr>
          <p:cNvPicPr>
            <a:picLocks noGrp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3218" y="225083"/>
            <a:ext cx="11619914" cy="6260123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100991011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2" y="609600"/>
            <a:ext cx="10764080" cy="5486400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TIPOS DE TEXTOS NARRATIVOS: </a:t>
            </a:r>
          </a:p>
          <a:p>
            <a:pPr marL="45720" indent="0">
              <a:buNone/>
            </a:pPr>
            <a:endParaRPr lang="en-US" sz="3200" b="1" dirty="0">
              <a:solidFill>
                <a:schemeClr val="tx1"/>
              </a:solidFill>
              <a:latin typeface="Algerian" panose="04020705040A02060702" pitchFamily="82" charset="0"/>
            </a:endParaRPr>
          </a:p>
        </p:txBody>
      </p:sp>
      <p:sp>
        <p:nvSpPr>
          <p:cNvPr id="7" name="Rectángulo 6">
            <a:extLst>
              <a:ext uri="{FF2B5EF4-FFF2-40B4-BE49-F238E27FC236}">
                <a16:creationId xmlns:a16="http://schemas.microsoft.com/office/drawing/2014/main" id="{7F352FC1-7F3D-4023-BF83-74559DAAA09D}"/>
              </a:ext>
            </a:extLst>
          </p:cNvPr>
          <p:cNvSpPr/>
          <p:nvPr/>
        </p:nvSpPr>
        <p:spPr>
          <a:xfrm>
            <a:off x="380999" y="1577009"/>
            <a:ext cx="11466444" cy="468262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fábula: 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generalmente su enseñanza tiene como fin la moralidad, ese es su objetivo final, atacar los valores, restructurarlos y mejorarlos; ayudando de esta manera a que los individuos reflexionen acerca de sus actos.</a:t>
            </a: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600" dirty="0">
              <a:solidFill>
                <a:srgbClr val="47576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El cuento: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es una historia por lo general corta, que narra los hechos en una estructura específica que no se muta, </a:t>
            </a: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inicio, nudo y desenlace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.</a:t>
            </a: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n-US" sz="3600" dirty="0">
              <a:solidFill>
                <a:srgbClr val="475762"/>
              </a:solidFill>
              <a:latin typeface="Arial" panose="020B060402020202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endParaRPr lang="es-CL" sz="3600" b="1" dirty="0">
              <a:solidFill>
                <a:srgbClr val="1665B9"/>
              </a:solidFill>
              <a:latin typeface="Arial" panose="020B0604020202020204" pitchFamily="34" charset="0"/>
              <a:ea typeface="Times New Roman" panose="02020603050405020304" pitchFamily="18" charset="0"/>
              <a:cs typeface="Arial" panose="020B0604020202020204" pitchFamily="34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36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La novela:</a:t>
            </a:r>
            <a:r>
              <a:rPr lang="es-CL" sz="36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 su estructura es más amplia y su narración mucho más compleja, el objetivo de esta es enfocar la atención del lector a través de la recreación de alguna realidad expues</a:t>
            </a:r>
            <a:r>
              <a:rPr lang="es-CL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ta.</a:t>
            </a:r>
            <a:endParaRPr lang="en-US" sz="1600" dirty="0">
              <a:solidFill>
                <a:srgbClr val="47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6429824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Marcador de contenido 2">
            <a:extLst>
              <a:ext uri="{FF2B5EF4-FFF2-40B4-BE49-F238E27FC236}">
                <a16:creationId xmlns:a16="http://schemas.microsoft.com/office/drawing/2014/main" id="{E5BAED32-4E9B-42C3-A803-B66B71A3B53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1792" y="609600"/>
            <a:ext cx="11516138" cy="5486400"/>
          </a:xfrm>
        </p:spPr>
        <p:txBody>
          <a:bodyPr/>
          <a:lstStyle/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TIPOS DE TEXTOS NARRATIVOS: </a:t>
            </a: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endParaRPr lang="en-US" sz="4000" b="1" dirty="0">
              <a:solidFill>
                <a:schemeClr val="tx1"/>
              </a:solidFill>
              <a:latin typeface="Algerian" panose="04020705040A02060702" pitchFamily="82" charset="0"/>
            </a:endParaRPr>
          </a:p>
          <a:p>
            <a:pPr marL="45720" indent="0" algn="ctr">
              <a:buNone/>
            </a:pPr>
            <a:r>
              <a:rPr lang="en-US" sz="4000" b="1" dirty="0">
                <a:solidFill>
                  <a:schemeClr val="tx1"/>
                </a:solidFill>
                <a:latin typeface="Algerian" panose="04020705040A02060702" pitchFamily="82" charset="0"/>
              </a:rPr>
              <a:t> </a:t>
            </a:r>
          </a:p>
        </p:txBody>
      </p:sp>
      <p:sp>
        <p:nvSpPr>
          <p:cNvPr id="2" name="Rectángulo 1">
            <a:extLst>
              <a:ext uri="{FF2B5EF4-FFF2-40B4-BE49-F238E27FC236}">
                <a16:creationId xmlns:a16="http://schemas.microsoft.com/office/drawing/2014/main" id="{416A0055-5EFA-40FE-82A4-96285D1D4550}"/>
              </a:ext>
            </a:extLst>
          </p:cNvPr>
          <p:cNvSpPr/>
          <p:nvPr/>
        </p:nvSpPr>
        <p:spPr>
          <a:xfrm>
            <a:off x="251792" y="1775791"/>
            <a:ext cx="11516137" cy="406778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r>
              <a:rPr lang="es-CL" sz="40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El mito:</a:t>
            </a:r>
            <a:r>
              <a:rPr lang="es-CL" sz="40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estas historias por lo general forman parte de la cultura y las tradiciones de la sociedad en la que se manifieste, se fundamentan por exponer la ideología de la existencia de seres sobrenaturales, y en su mayoría parten de alguna religión en específico.</a:t>
            </a:r>
          </a:p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s-CL" sz="4000" dirty="0">
              <a:solidFill>
                <a:srgbClr val="475762"/>
              </a:solidFill>
              <a:latin typeface="Arial" panose="020B060402020202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4000" dirty="0">
              <a:solidFill>
                <a:srgbClr val="4757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lvl="0">
              <a:lnSpc>
                <a:spcPts val="2140"/>
              </a:lnSpc>
              <a:spcAft>
                <a:spcPts val="800"/>
              </a:spcAft>
              <a:buSzPts val="1000"/>
              <a:tabLst>
                <a:tab pos="457200" algn="l"/>
              </a:tabLst>
            </a:pPr>
            <a:endParaRPr lang="en-US" sz="4000" dirty="0">
              <a:solidFill>
                <a:srgbClr val="475762"/>
              </a:solidFill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lnSpc>
                <a:spcPts val="2140"/>
              </a:lnSpc>
              <a:spcAft>
                <a:spcPts val="800"/>
              </a:spcAft>
              <a:buSzPts val="1000"/>
              <a:buFont typeface="Symbol" panose="05050102010706020507" pitchFamily="18" charset="2"/>
              <a:buChar char=""/>
              <a:tabLst>
                <a:tab pos="457200" algn="l"/>
              </a:tabLst>
            </a:pPr>
            <a:r>
              <a:rPr lang="es-CL" sz="4000" b="1" dirty="0">
                <a:solidFill>
                  <a:srgbClr val="1665B9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La leyenda:</a:t>
            </a:r>
            <a:r>
              <a:rPr lang="es-CL" sz="4000" dirty="0">
                <a:solidFill>
                  <a:srgbClr val="475762"/>
                </a:solidFill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 las leyendas son aquellas que por lo general son sobrenaturales y narran en gran parte las creencias de la población de una determinada región.</a:t>
            </a:r>
            <a:endParaRPr lang="en-US" sz="4000" dirty="0">
              <a:solidFill>
                <a:srgbClr val="475762"/>
              </a:solidFill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79006888"/>
      </p:ext>
    </p:extLst>
  </p:cSld>
  <p:clrMapOvr>
    <a:masterClrMapping/>
  </p:clrMapOvr>
</p:sld>
</file>

<file path=ppt/theme/theme1.xml><?xml version="1.0" encoding="utf-8"?>
<a:theme xmlns:a="http://schemas.openxmlformats.org/drawingml/2006/main" name="Base">
  <a:themeElements>
    <a:clrScheme name="Base">
      <a:dk1>
        <a:srgbClr val="000000"/>
      </a:dk1>
      <a:lt1>
        <a:srgbClr val="FFFFFF"/>
      </a:lt1>
      <a:dk2>
        <a:srgbClr val="565349"/>
      </a:dk2>
      <a:lt2>
        <a:srgbClr val="DDDDDD"/>
      </a:lt2>
      <a:accent1>
        <a:srgbClr val="A6B727"/>
      </a:accent1>
      <a:accent2>
        <a:srgbClr val="DF5327"/>
      </a:accent2>
      <a:accent3>
        <a:srgbClr val="FE9E00"/>
      </a:accent3>
      <a:accent4>
        <a:srgbClr val="418AB3"/>
      </a:accent4>
      <a:accent5>
        <a:srgbClr val="D7D447"/>
      </a:accent5>
      <a:accent6>
        <a:srgbClr val="818183"/>
      </a:accent6>
      <a:hlink>
        <a:srgbClr val="F59E00"/>
      </a:hlink>
      <a:folHlink>
        <a:srgbClr val="B2B2B2"/>
      </a:folHlink>
    </a:clrScheme>
    <a:fontScheme name="Base">
      <a:maj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orbel" panose="020B0503020204020204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Base">
      <a:fillStyleLst>
        <a:solidFill>
          <a:schemeClr val="phClr"/>
        </a:solidFill>
        <a:solidFill>
          <a:schemeClr val="phClr">
            <a:tint val="55000"/>
            <a:satMod val="130000"/>
          </a:schemeClr>
        </a:solidFill>
        <a:gradFill rotWithShape="1">
          <a:gsLst>
            <a:gs pos="0">
              <a:schemeClr val="phClr"/>
            </a:gs>
            <a:gs pos="90000">
              <a:schemeClr val="phClr">
                <a:shade val="100000"/>
                <a:satMod val="105000"/>
              </a:schemeClr>
            </a:gs>
            <a:gs pos="100000">
              <a:schemeClr val="phClr">
                <a:shade val="80000"/>
                <a:satMod val="12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53975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"/>
          </a:scene3d>
          <a:sp3d extrusionH="12700" contourW="25400" prstMaterial="flat">
            <a:bevelT w="63500" h="152400" prst="angle"/>
            <a:contourClr>
              <a:schemeClr val="phClr">
                <a:shade val="27000"/>
                <a:satMod val="12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95000"/>
            <a:satMod val="140000"/>
          </a:schemeClr>
        </a:solidFill>
        <a:solidFill>
          <a:schemeClr val="phClr">
            <a:tint val="90000"/>
            <a:shade val="85000"/>
            <a:satMod val="160000"/>
            <a:lumMod val="110000"/>
          </a:schemeClr>
        </a:soli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Basis" id="{5665723A-49BA-4B57-8411-A56F8F207965}" vid="{90E45F77-AEFC-46EF-A7C1-5B338C297B02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Base</Template>
  <TotalTime>99</TotalTime>
  <Words>99</Words>
  <Application>Microsoft Office PowerPoint</Application>
  <PresentationFormat>Panorámica</PresentationFormat>
  <Paragraphs>37</Paragraphs>
  <Slides>12</Slides>
  <Notes>0</Notes>
  <HiddenSlides>0</HiddenSlides>
  <MMClips>0</MMClips>
  <ScaleCrop>false</ScaleCrop>
  <HeadingPairs>
    <vt:vector size="6" baseType="variant">
      <vt:variant>
        <vt:lpstr>Fuentes usadas</vt:lpstr>
      </vt:variant>
      <vt:variant>
        <vt:i4>5</vt:i4>
      </vt:variant>
      <vt:variant>
        <vt:lpstr>Tema</vt:lpstr>
      </vt:variant>
      <vt:variant>
        <vt:i4>1</vt:i4>
      </vt:variant>
      <vt:variant>
        <vt:lpstr>Títulos de diapositiva</vt:lpstr>
      </vt:variant>
      <vt:variant>
        <vt:i4>12</vt:i4>
      </vt:variant>
    </vt:vector>
  </HeadingPairs>
  <TitlesOfParts>
    <vt:vector size="18" baseType="lpstr">
      <vt:lpstr>Algerian</vt:lpstr>
      <vt:lpstr>Arial</vt:lpstr>
      <vt:lpstr>Calibri</vt:lpstr>
      <vt:lpstr>Corbel</vt:lpstr>
      <vt:lpstr>Symbol</vt:lpstr>
      <vt:lpstr>Base</vt:lpstr>
      <vt:lpstr>GUIA DE AUTO APRENDIZAJE 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GUIA DE AUTO APRENDIZAJE</dc:title>
  <dc:creator>Stalin Ibañez</dc:creator>
  <cp:lastModifiedBy>Stalin Ibañez</cp:lastModifiedBy>
  <cp:revision>10</cp:revision>
  <dcterms:created xsi:type="dcterms:W3CDTF">2020-04-15T02:39:30Z</dcterms:created>
  <dcterms:modified xsi:type="dcterms:W3CDTF">2020-04-16T20:15:07Z</dcterms:modified>
</cp:coreProperties>
</file>